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Lora"/>
      <p:regular r:id="rId13"/>
      <p:bold r:id="rId14"/>
      <p:italic r:id="rId15"/>
      <p:boldItalic r:id="rId16"/>
    </p:embeddedFont>
    <p:embeddedFont>
      <p:font typeface="Quattrocento Sans"/>
      <p:regular r:id="rId17"/>
      <p:bold r:id="rId18"/>
      <p:italic r:id="rId19"/>
      <p:boldItalic r:id="rId20"/>
    </p:embeddedFont>
    <p:embeddedFont>
      <p:font typeface="Roboto Light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5" roundtripDataSignature="AMtx7mhzVjIEdsw3+nUjpkklQPqmp+Md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attrocentoSans-boldItalic.fntdata"/><Relationship Id="rId22" Type="http://schemas.openxmlformats.org/officeDocument/2006/relationships/font" Target="fonts/RobotoLight-bold.fntdata"/><Relationship Id="rId21" Type="http://schemas.openxmlformats.org/officeDocument/2006/relationships/font" Target="fonts/RobotoLight-regular.fntdata"/><Relationship Id="rId24" Type="http://schemas.openxmlformats.org/officeDocument/2006/relationships/font" Target="fonts/RobotoLight-boldItalic.fntdata"/><Relationship Id="rId23" Type="http://schemas.openxmlformats.org/officeDocument/2006/relationships/font" Target="fonts/RobotoLigh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Lora-regular.fntdata"/><Relationship Id="rId12" Type="http://schemas.openxmlformats.org/officeDocument/2006/relationships/slide" Target="slides/slide7.xml"/><Relationship Id="rId15" Type="http://schemas.openxmlformats.org/officeDocument/2006/relationships/font" Target="fonts/Lora-italic.fntdata"/><Relationship Id="rId14" Type="http://schemas.openxmlformats.org/officeDocument/2006/relationships/font" Target="fonts/Lora-bold.fntdata"/><Relationship Id="rId17" Type="http://schemas.openxmlformats.org/officeDocument/2006/relationships/font" Target="fonts/QuattrocentoSans-regular.fntdata"/><Relationship Id="rId16" Type="http://schemas.openxmlformats.org/officeDocument/2006/relationships/font" Target="fonts/Lora-boldItalic.fntdata"/><Relationship Id="rId19" Type="http://schemas.openxmlformats.org/officeDocument/2006/relationships/font" Target="fonts/QuattrocentoSans-italic.fntdata"/><Relationship Id="rId18" Type="http://schemas.openxmlformats.org/officeDocument/2006/relationships/font" Target="fonts/Quattrocento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 rot="5400000">
            <a:off x="3718625" y="-1458212"/>
            <a:ext cx="475475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0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0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1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1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/>
          <p:nvPr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8" name="Google Shape;3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3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/>
          <p:nvPr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1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5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838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2" type="body"/>
          </p:nvPr>
        </p:nvSpPr>
        <p:spPr>
          <a:xfrm>
            <a:off x="6172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6"/>
          <p:cNvSpPr txBox="1"/>
          <p:nvPr>
            <p:ph type="title"/>
          </p:nvPr>
        </p:nvSpPr>
        <p:spPr>
          <a:xfrm>
            <a:off x="839788" y="653784"/>
            <a:ext cx="10515600" cy="748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839788" y="1540248"/>
            <a:ext cx="5157787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16"/>
          <p:cNvSpPr txBox="1"/>
          <p:nvPr>
            <p:ph idx="2" type="body"/>
          </p:nvPr>
        </p:nvSpPr>
        <p:spPr>
          <a:xfrm>
            <a:off x="839788" y="2411892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3" type="body"/>
          </p:nvPr>
        </p:nvSpPr>
        <p:spPr>
          <a:xfrm>
            <a:off x="6172200" y="1540248"/>
            <a:ext cx="5183188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16"/>
          <p:cNvSpPr txBox="1"/>
          <p:nvPr>
            <p:ph idx="4" type="body"/>
          </p:nvPr>
        </p:nvSpPr>
        <p:spPr>
          <a:xfrm>
            <a:off x="6172200" y="2411892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b="0" i="0" sz="3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6" y="1595595"/>
            <a:ext cx="4466105" cy="11220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"/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Class: 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MSc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Subject : </a:t>
            </a:r>
            <a:r>
              <a:rPr b="0" i="0" lang="en-US" sz="1800" u="none" cap="none" strike="noStrik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 of IT- Basics and Advance Excel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Chapter: 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Unit 4 Chapter 5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Name: Opening Files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1" name="Google Shape;111;p1"/>
          <p:cNvSpPr txBox="1"/>
          <p:nvPr>
            <p:ph idx="4294967295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 txBox="1"/>
          <p:nvPr>
            <p:ph type="title"/>
          </p:nvPr>
        </p:nvSpPr>
        <p:spPr>
          <a:xfrm flipH="1">
            <a:off x="838197" y="681039"/>
            <a:ext cx="9633157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US" sz="4400">
                <a:latin typeface="Quattrocento Sans"/>
                <a:ea typeface="Quattrocento Sans"/>
                <a:cs typeface="Quattrocento Sans"/>
                <a:sym typeface="Quattrocento Sans"/>
              </a:rPr>
              <a:t>Handling other files in VBA macros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18" name="Google Shape;118;p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20" name="Google Shape;120;p2"/>
          <p:cNvSpPr txBox="1"/>
          <p:nvPr/>
        </p:nvSpPr>
        <p:spPr>
          <a:xfrm>
            <a:off x="838201" y="1679408"/>
            <a:ext cx="10341076" cy="3323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98450" marR="508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i="1" lang="en-US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As a programmer, you’re likely to come across many situations where other files need to be opened for reading, writing, or appending data. A macro can help you easily handle these files, and the Open method is your ticket.</a:t>
            </a:r>
            <a:endParaRPr/>
          </a:p>
          <a:p>
            <a:pPr indent="-285750" lvl="0" marL="298450" marR="5080" rtl="0" algn="just">
              <a:lnSpc>
                <a:spcPct val="150000"/>
              </a:lnSpc>
              <a:spcBef>
                <a:spcPts val="183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i="1" lang="en-US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VBA offers simple method to open and work on files. This permits a user to either read or write — or do both — after opening the file.</a:t>
            </a:r>
            <a:endParaRPr/>
          </a:p>
          <a:p>
            <a:pPr indent="-158750" lvl="0" marL="298450" marR="5080" rtl="0" algn="just">
              <a:lnSpc>
                <a:spcPct val="150000"/>
              </a:lnSpc>
              <a:spcBef>
                <a:spcPts val="183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b="1" i="1" lang="en-US" sz="4400">
                <a:latin typeface="Quattrocento Sans"/>
                <a:ea typeface="Quattrocento Sans"/>
                <a:cs typeface="Quattrocento Sans"/>
                <a:sym typeface="Quattrocento Sans"/>
              </a:rPr>
              <a:t>Handling other files in VBA macros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27" name="Google Shape;127;p3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rPr lang="en-US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descr="Image result for vectors" id="128" name="Google Shape;128;p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776750" y="1407464"/>
            <a:ext cx="10577050" cy="5824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508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Syntax: Open &lt;path name&gt; For &lt;mode&gt; As &lt;FiTenumber&gt;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Explaining the above parameters: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&lt;path name&gt; </a:t>
            </a:r>
            <a:r>
              <a:rPr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: A mandatory field. It is the name of the file along with details of its extension, drive and directory.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&lt;mode&gt; </a:t>
            </a:r>
            <a:r>
              <a:rPr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: This is a mandatory field. It can be any of the five options below: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Append: The application writes data to the end of the file.</a:t>
            </a:r>
            <a:endParaRPr b="0" i="1" sz="19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Binary: The data in the file can be read and written in bytes. Using bytes means that the data can be any type.</a:t>
            </a:r>
            <a:endParaRPr b="0" i="1" sz="19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Output: The application writes data to the file. Any existing data in the file are deleted when the file is opened.</a:t>
            </a:r>
            <a:endParaRPr b="0" i="1" sz="19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Input: The application reads data from a file.</a:t>
            </a:r>
            <a:endParaRPr b="0" i="1" sz="19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9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Random – This is the default mode.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Filenumber:</a:t>
            </a:r>
            <a:r>
              <a:rPr i="1" lang="en-US" sz="1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The FiTenumber is also called file handle and can range from 1 to 511 inclusive. This enables hundreds of different files to be open at the same time, all with unique identification numbers. File handles can be specified explicitly, like this: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Note: </a:t>
            </a:r>
            <a:r>
              <a:rPr i="1" lang="en-US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Opening a file in Output mode deletes all the data from the file, whereas opening a file in Append mode preserves any data already in the file.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10531" y="5757528"/>
            <a:ext cx="4010843" cy="341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4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b="1" i="1" lang="en-US" sz="4400">
                <a:latin typeface="Quattrocento Sans"/>
                <a:ea typeface="Quattrocento Sans"/>
                <a:cs typeface="Quattrocento Sans"/>
                <a:sym typeface="Quattrocento Sans"/>
              </a:rPr>
              <a:t>Example 1: Just open a file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7" name="Google Shape;137;p4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55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b="1" lang="en-US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is a simple program which simply opens an Excel file.</a:t>
            </a:r>
            <a:endParaRPr/>
          </a:p>
          <a:p>
            <a:pPr indent="-215900" lvl="0" marL="3556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Noto Sans Symbols"/>
              <a:buNone/>
            </a:pPr>
            <a:r>
              <a:t/>
            </a:r>
            <a:endParaRPr b="1" sz="2000" u="sng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15900" lvl="0" marL="355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Noto Sans Symbols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38" name="Google Shape;138;p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2343" y="2414445"/>
            <a:ext cx="8669076" cy="2865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5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b="1" i="1" lang="en-US" sz="4400">
                <a:latin typeface="Quattrocento Sans"/>
                <a:ea typeface="Quattrocento Sans"/>
                <a:cs typeface="Quattrocento Sans"/>
                <a:sym typeface="Quattrocento Sans"/>
              </a:rPr>
              <a:t>Example 2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6" name="Google Shape;146;p5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rPr lang="en-US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descr="Image result for vectors" id="147" name="Google Shape;147;p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763229" y="1652647"/>
            <a:ext cx="992935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Open an Excel workbook in “read only” mode and try to write to it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49" name="Google Shape;14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6889" y="2550444"/>
            <a:ext cx="8666763" cy="3180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6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</a:pPr>
            <a:r>
              <a:rPr b="1" i="1" lang="en-US" sz="4400">
                <a:latin typeface="Quattrocento Sans"/>
                <a:ea typeface="Quattrocento Sans"/>
                <a:cs typeface="Quattrocento Sans"/>
                <a:sym typeface="Quattrocento Sans"/>
              </a:rPr>
              <a:t>Example 3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56" name="Google Shape;156;p6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rPr lang="en-US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descr="Image result for vectors" id="157" name="Google Shape;157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838201" y="2514424"/>
            <a:ext cx="3792794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Open a text file and read its contents using the Open function and file number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59" name="Google Shape;15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0995" y="1535578"/>
            <a:ext cx="6434962" cy="5213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7"/>
          <p:cNvSpPr txBox="1"/>
          <p:nvPr>
            <p:ph type="title"/>
          </p:nvPr>
        </p:nvSpPr>
        <p:spPr>
          <a:xfrm flipH="1">
            <a:off x="835251" y="681038"/>
            <a:ext cx="411873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US" sz="4400">
                <a:latin typeface="Quattrocento Sans"/>
                <a:ea typeface="Quattrocento Sans"/>
                <a:cs typeface="Quattrocento Sans"/>
                <a:sym typeface="Quattrocento Sans"/>
              </a:rPr>
              <a:t>Example 5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66" name="Google Shape;166;p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68" name="Google Shape;168;p7"/>
          <p:cNvSpPr txBox="1"/>
          <p:nvPr/>
        </p:nvSpPr>
        <p:spPr>
          <a:xfrm>
            <a:off x="773800" y="1682145"/>
            <a:ext cx="1083318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 this example, we will add additional text to the end of an existing text file that already has some data.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69" name="Google Shape;16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7290" y="2390031"/>
            <a:ext cx="7801897" cy="4020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IAQS PPT- Zil_ Fin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2019-12-10T16:16:08Z</dcterms:created>
  <dc:creator>lokesh</dc:creator>
</cp:coreProperties>
</file>